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312" r:id="rId4"/>
    <p:sldId id="320" r:id="rId5"/>
    <p:sldId id="319" r:id="rId6"/>
    <p:sldId id="321" r:id="rId7"/>
    <p:sldId id="322" r:id="rId8"/>
    <p:sldId id="317" r:id="rId9"/>
    <p:sldId id="324" r:id="rId10"/>
    <p:sldId id="323" r:id="rId11"/>
    <p:sldId id="325" r:id="rId12"/>
    <p:sldId id="330" r:id="rId13"/>
    <p:sldId id="326" r:id="rId14"/>
    <p:sldId id="290" r:id="rId15"/>
    <p:sldId id="269" r:id="rId16"/>
    <p:sldId id="327" r:id="rId17"/>
    <p:sldId id="310" r:id="rId18"/>
    <p:sldId id="329" r:id="rId19"/>
    <p:sldId id="328" r:id="rId20"/>
    <p:sldId id="285" r:id="rId21"/>
    <p:sldId id="293" r:id="rId22"/>
  </p:sldIdLst>
  <p:sldSz cx="9144000" cy="5143500" type="screen16x9"/>
  <p:notesSz cx="7315200" cy="9601200"/>
  <p:embeddedFontLst>
    <p:embeddedFont>
      <p:font typeface="Arial Black" panose="020B0A04020102020204" pitchFamily="34" charset="0"/>
      <p:bold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Oswald" panose="00000500000000000000" pitchFamily="50" charset="0"/>
      <p:regular r:id="rId27"/>
      <p:bold r:id="rId28"/>
    </p:embeddedFont>
    <p:embeddedFont>
      <p:font typeface="Oswald Light" panose="00000400000000000000" pitchFamily="50" charset="0"/>
      <p:regular r:id="rId29"/>
    </p:embeddedFont>
    <p:embeddedFont>
      <p:font typeface="Pacifico" panose="02000503000000000000" pitchFamily="2" charset="0"/>
      <p:regular r:id="rId30"/>
      <p:bold r:id="rId31"/>
    </p:embeddedFont>
    <p:embeddedFont>
      <p:font typeface="Source Code Pro" panose="020B0509030403020204" pitchFamily="49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D63"/>
    <a:srgbClr val="000000"/>
    <a:srgbClr val="FAE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d1ba6fe6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d1ba6fe67_1_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2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1629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3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2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6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518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48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22950" y="-313393"/>
            <a:ext cx="2826689" cy="718661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4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297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6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cs.az.gov/sites/default/files/DCS-Reports/FY2021-DCS%20Budget%20Submittal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erissa@merissahamilton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65500" y="2014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 Black" panose="020B0A04020102020204" pitchFamily="34" charset="0"/>
              </a:rPr>
              <a:t>FreedomWorks Center for Economic Freedom</a:t>
            </a:r>
            <a:endParaRPr sz="3200" dirty="0">
              <a:latin typeface="Arial Black" panose="020B0A040201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26FEB-1307-42F4-ACD2-9E1C637BEE06}"/>
              </a:ext>
            </a:extLst>
          </p:cNvPr>
          <p:cNvCxnSpPr>
            <a:cxnSpLocks/>
          </p:cNvCxnSpPr>
          <p:nvPr/>
        </p:nvCxnSpPr>
        <p:spPr>
          <a:xfrm>
            <a:off x="1135380" y="3803950"/>
            <a:ext cx="227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A1BC599-8D6E-4618-B827-B76DF8DB4B92}"/>
              </a:ext>
            </a:extLst>
          </p:cNvPr>
          <p:cNvGrpSpPr/>
          <p:nvPr/>
        </p:nvGrpSpPr>
        <p:grpSpPr>
          <a:xfrm>
            <a:off x="4862449" y="547902"/>
            <a:ext cx="3985827" cy="4350013"/>
            <a:chOff x="5544102" y="1685940"/>
            <a:chExt cx="2604913" cy="2842924"/>
          </a:xfrm>
        </p:grpSpPr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A0619AFB-E128-4E1E-950F-570AD872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102" y="1685940"/>
              <a:ext cx="2604913" cy="2604912"/>
            </a:xfrm>
            <a:prstGeom prst="rect">
              <a:avLst/>
            </a:prstGeom>
          </p:spPr>
        </p:pic>
        <p:sp>
          <p:nvSpPr>
            <p:cNvPr id="15" name="Google Shape;142;p21">
              <a:extLst>
                <a:ext uri="{FF2B5EF4-FFF2-40B4-BE49-F238E27FC236}">
                  <a16:creationId xmlns:a16="http://schemas.microsoft.com/office/drawing/2014/main" id="{25B76563-81CA-4C91-8935-C3433A381898}"/>
                </a:ext>
              </a:extLst>
            </p:cNvPr>
            <p:cNvSpPr txBox="1"/>
            <p:nvPr/>
          </p:nvSpPr>
          <p:spPr>
            <a:xfrm>
              <a:off x="5544102" y="4166822"/>
              <a:ext cx="2604913" cy="362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tx1"/>
                  </a:solidFill>
                  <a:latin typeface="Pacifico"/>
                  <a:ea typeface="Source Code Pro"/>
                  <a:cs typeface="Source Code Pro"/>
                  <a:sym typeface="Pacifico"/>
                </a:rPr>
                <a:t>Don’t Let Government Steal Your Pie!</a:t>
              </a:r>
              <a:endParaRPr sz="2400" dirty="0">
                <a:solidFill>
                  <a:schemeClr val="tx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C6D0BC4-C6DD-4772-A3AA-BCE75360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925801"/>
            <a:ext cx="4045200" cy="1345500"/>
          </a:xfrm>
        </p:spPr>
        <p:txBody>
          <a:bodyPr/>
          <a:lstStyle/>
          <a:p>
            <a:r>
              <a:rPr lang="en-US" dirty="0">
                <a:latin typeface="+mn-lt"/>
              </a:rPr>
              <a:t>The Budget Policy and Grassroots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5990A8-03EE-44D9-87DD-354FEBF6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831" y="4230575"/>
            <a:ext cx="5998800" cy="6051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MESSAGING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C43FFC7-3FA0-4DA7-8BF5-B47A4443092C}"/>
              </a:ext>
            </a:extLst>
          </p:cNvPr>
          <p:cNvSpPr/>
          <p:nvPr/>
        </p:nvSpPr>
        <p:spPr>
          <a:xfrm>
            <a:off x="764958" y="898634"/>
            <a:ext cx="3188245" cy="159231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How much spending is fully funded K-12?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0FE7283-0DBC-4226-A4A9-6F79416D13FB}"/>
              </a:ext>
            </a:extLst>
          </p:cNvPr>
          <p:cNvSpPr/>
          <p:nvPr/>
        </p:nvSpPr>
        <p:spPr>
          <a:xfrm>
            <a:off x="4921799" y="898634"/>
            <a:ext cx="3188245" cy="159231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Where Did the Money Go?</a:t>
            </a:r>
          </a:p>
        </p:txBody>
      </p:sp>
    </p:spTree>
    <p:extLst>
      <p:ext uri="{BB962C8B-B14F-4D97-AF65-F5344CB8AC3E}">
        <p14:creationId xmlns:p14="http://schemas.microsoft.com/office/powerpoint/2010/main" val="72810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F2FA2-0AD2-463C-9F36-0BFB95C11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0657DD6-214F-4ED9-8AE2-27DA628C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00" y="133350"/>
            <a:ext cx="4876800" cy="487680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5EF8B2E-AD41-4B6E-BBA9-7BC63C7B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2" y="30329"/>
            <a:ext cx="4672298" cy="50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B8D190-9736-4D08-8B18-F30203395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05" y="-303373"/>
            <a:ext cx="2833853" cy="312401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Budgets Win at the Local Level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6D16E5E-4393-48A1-89EB-31A93DEF6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166" y="2999389"/>
            <a:ext cx="4097845" cy="2211114"/>
          </a:xfrm>
        </p:spPr>
        <p:txBody>
          <a:bodyPr>
            <a:normAutofit fontScale="32500" lnSpcReduction="20000"/>
          </a:bodyPr>
          <a:lstStyle/>
          <a:p>
            <a:r>
              <a:rPr lang="en-US" sz="6200" b="0" i="0" dirty="0">
                <a:effectLst/>
                <a:latin typeface="-apple-system"/>
              </a:rPr>
              <a:t>Accomplishments: </a:t>
            </a:r>
          </a:p>
          <a:p>
            <a:pPr marL="6858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Defeated small business tax on medical dispensaries by rallying 300 community leaders at City Council meeting saving the industry</a:t>
            </a:r>
          </a:p>
          <a:p>
            <a:pPr marL="6858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redirected $500M funding into crumbling infrastructure without a tax increase</a:t>
            </a:r>
          </a:p>
          <a:p>
            <a:pPr marL="6858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discovered city bureaucrats hid light rail lines were over budget by 39%</a:t>
            </a:r>
          </a:p>
          <a:p>
            <a:pPr marL="685800" indent="-57150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-apple-system"/>
              </a:rPr>
              <a:t>passed historic vote to leave the League of Cities and Towns saving tax payers $145k/yr.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2F9BD0-0CF7-496F-9249-4CCB3267BA50}"/>
              </a:ext>
            </a:extLst>
          </p:cNvPr>
          <p:cNvGrpSpPr/>
          <p:nvPr/>
        </p:nvGrpSpPr>
        <p:grpSpPr>
          <a:xfrm>
            <a:off x="5372102" y="1422813"/>
            <a:ext cx="3657181" cy="3645801"/>
            <a:chOff x="5088323" y="1154799"/>
            <a:chExt cx="3943350" cy="39310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91559-B4DB-44E7-AADC-40EB45D99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8323" y="3124013"/>
              <a:ext cx="3943350" cy="19618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BD9F5-E049-4DF1-BAB5-9A5DEA9BB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8323" y="1154799"/>
              <a:ext cx="3943350" cy="196921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57F621-BA37-41FA-86A3-29AD8BF20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685" y="351037"/>
            <a:ext cx="2234763" cy="2469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4F93D5-F37E-4E25-AD81-36008D617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2" y="351037"/>
            <a:ext cx="3649853" cy="9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E20E81-BB06-4982-A7C2-D76FFA28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248" y="0"/>
            <a:ext cx="5448752" cy="5143500"/>
          </a:xfrm>
          <a:prstGeom prst="rect">
            <a:avLst/>
          </a:prstGeom>
        </p:spPr>
      </p:pic>
      <p:sp>
        <p:nvSpPr>
          <p:cNvPr id="550" name="Title 549">
            <a:extLst>
              <a:ext uri="{FF2B5EF4-FFF2-40B4-BE49-F238E27FC236}">
                <a16:creationId xmlns:a16="http://schemas.microsoft.com/office/drawing/2014/main" id="{50AA7776-2598-4F90-A81D-C529DEB6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50" y="2841999"/>
            <a:ext cx="3171120" cy="3066774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cifico"/>
                <a:ea typeface="Source Code Pro"/>
                <a:cs typeface="Source Code Pro"/>
                <a:sym typeface="Pacifico"/>
              </a:rPr>
              <a:t>Don’t Let Government Steal Your Pie!</a:t>
            </a:r>
            <a:br>
              <a:rPr lang="en-US" sz="3600" dirty="0">
                <a:solidFill>
                  <a:schemeClr val="bg1"/>
                </a:solidFill>
                <a:latin typeface="Pacifico"/>
                <a:ea typeface="Pacifico"/>
                <a:cs typeface="Pacifico"/>
                <a:sym typeface="Pacifico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75E229-1A87-4393-AF5B-063D3477BCA5}"/>
              </a:ext>
            </a:extLst>
          </p:cNvPr>
          <p:cNvSpPr txBox="1">
            <a:spLocks/>
          </p:cNvSpPr>
          <p:nvPr/>
        </p:nvSpPr>
        <p:spPr>
          <a:xfrm>
            <a:off x="59436" y="585738"/>
            <a:ext cx="3621347" cy="160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>
                <a:latin typeface="Arial Black" panose="020B0A04020102020204" pitchFamily="34" charset="0"/>
              </a:rPr>
              <a:t>How to Use Budgets at the State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06B31-768B-42C2-9CE4-B69F8FF828CB}"/>
              </a:ext>
            </a:extLst>
          </p:cNvPr>
          <p:cNvCxnSpPr>
            <a:cxnSpLocks/>
          </p:cNvCxnSpPr>
          <p:nvPr/>
        </p:nvCxnSpPr>
        <p:spPr>
          <a:xfrm>
            <a:off x="672870" y="2873238"/>
            <a:ext cx="227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A9B8DE2-333C-49C8-A83E-979FF8FABA78}"/>
              </a:ext>
            </a:extLst>
          </p:cNvPr>
          <p:cNvSpPr/>
          <p:nvPr/>
        </p:nvSpPr>
        <p:spPr>
          <a:xfrm>
            <a:off x="4678417" y="2715610"/>
            <a:ext cx="729156" cy="82374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0F264-EFA3-42A5-9BA2-595C7D5696F2}"/>
              </a:ext>
            </a:extLst>
          </p:cNvPr>
          <p:cNvSpPr txBox="1"/>
          <p:nvPr/>
        </p:nvSpPr>
        <p:spPr>
          <a:xfrm>
            <a:off x="-39374" y="2192390"/>
            <a:ext cx="3695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The 2021 Session Ended with a Flat tax of 2.5%/3.5% passed with a cap at 4.5%</a:t>
            </a:r>
          </a:p>
        </p:txBody>
      </p:sp>
    </p:spTree>
    <p:extLst>
      <p:ext uri="{BB962C8B-B14F-4D97-AF65-F5344CB8AC3E}">
        <p14:creationId xmlns:p14="http://schemas.microsoft.com/office/powerpoint/2010/main" val="341458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688D-9237-4015-BB61-F4771842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73" y="774038"/>
            <a:ext cx="2798315" cy="795613"/>
          </a:xfrm>
        </p:spPr>
        <p:txBody>
          <a:bodyPr anchor="b">
            <a:normAutofit fontScale="90000"/>
          </a:bodyPr>
          <a:lstStyle/>
          <a:p>
            <a:r>
              <a:rPr lang="en-US" sz="2100" dirty="0"/>
              <a:t>Arizona DCS (Child Protective Services) Budget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2A595F6-C21D-4E95-933D-2D8D9C740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09" y="480060"/>
            <a:ext cx="5025080" cy="4183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B914-6CB2-4A85-8802-A5EBA2D7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383" y="1485895"/>
            <a:ext cx="2289779" cy="2948940"/>
          </a:xfrm>
        </p:spPr>
        <p:txBody>
          <a:bodyPr>
            <a:normAutofit/>
          </a:bodyPr>
          <a:lstStyle/>
          <a:p>
            <a:r>
              <a:rPr lang="en-US" sz="1200" dirty="0"/>
              <a:t>Director lists the number of Out of Home children and children with disabilities decreasing as a risk for their budget forecast</a:t>
            </a:r>
          </a:p>
          <a:p>
            <a:r>
              <a:rPr lang="en-US" sz="1200" dirty="0"/>
              <a:t>Why are they relying on taking children with disabilities from their families to plan their budget?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6" y="480060"/>
            <a:ext cx="1722021" cy="2756236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F9A4B-BF61-457D-8724-186818A11166}"/>
              </a:ext>
            </a:extLst>
          </p:cNvPr>
          <p:cNvSpPr/>
          <p:nvPr/>
        </p:nvSpPr>
        <p:spPr>
          <a:xfrm>
            <a:off x="629979" y="3544629"/>
            <a:ext cx="4545419" cy="5741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91F77-5953-4DD6-8D30-1A9A09562F99}"/>
              </a:ext>
            </a:extLst>
          </p:cNvPr>
          <p:cNvSpPr/>
          <p:nvPr/>
        </p:nvSpPr>
        <p:spPr>
          <a:xfrm>
            <a:off x="858579" y="4808252"/>
            <a:ext cx="4572000" cy="2135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buClrTx/>
            </a:pPr>
            <a:r>
              <a:rPr lang="en-US" sz="788" kern="1200" dirty="0">
                <a:solidFill>
                  <a:srgbClr val="FFFFFF"/>
                </a:solidFill>
                <a:latin typeface="Franklin Gothic Book" panose="020B05030201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DCS Budget Page 16 </a:t>
            </a:r>
            <a:r>
              <a:rPr lang="en-US" sz="600" kern="1200" dirty="0">
                <a:solidFill>
                  <a:srgbClr val="FFFFFF"/>
                </a:solidFill>
                <a:latin typeface="Franklin Gothic Book" panose="020B05030201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https://dcs.az.gov/sites/default/files/DCS-Reports/FY2021-DCS%20Budget%20Submittal.pdf</a:t>
            </a:r>
            <a:endParaRPr lang="en-US" sz="788" kern="1200" dirty="0">
              <a:solidFill>
                <a:srgbClr val="FFFFFF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24B42B-B64D-41EC-8E02-538245B80F64}"/>
              </a:ext>
            </a:extLst>
          </p:cNvPr>
          <p:cNvSpPr/>
          <p:nvPr/>
        </p:nvSpPr>
        <p:spPr>
          <a:xfrm>
            <a:off x="5741094" y="3534873"/>
            <a:ext cx="3130951" cy="1310050"/>
          </a:xfrm>
          <a:prstGeom prst="roundRect">
            <a:avLst/>
          </a:prstGeom>
          <a:solidFill>
            <a:srgbClr val="E91D6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Resulted in a meeting with the Director of DCS and additional legislation to protect parental rights.</a:t>
            </a:r>
          </a:p>
        </p:txBody>
      </p:sp>
    </p:spTree>
    <p:extLst>
      <p:ext uri="{BB962C8B-B14F-4D97-AF65-F5344CB8AC3E}">
        <p14:creationId xmlns:p14="http://schemas.microsoft.com/office/powerpoint/2010/main" val="198074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3D99-9686-4C6C-983D-F5B981F5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 to Keep Up the Momentum</a:t>
            </a:r>
          </a:p>
        </p:txBody>
      </p:sp>
    </p:spTree>
    <p:extLst>
      <p:ext uri="{BB962C8B-B14F-4D97-AF65-F5344CB8AC3E}">
        <p14:creationId xmlns:p14="http://schemas.microsoft.com/office/powerpoint/2010/main" val="57787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19164-F9A3-40AB-BB77-964386F18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66" y="1464368"/>
            <a:ext cx="2106175" cy="820666"/>
          </a:xfrm>
        </p:spPr>
        <p:txBody>
          <a:bodyPr>
            <a:noAutofit/>
          </a:bodyPr>
          <a:lstStyle/>
          <a:p>
            <a:pPr>
              <a:tabLst>
                <a:tab pos="3257550" algn="l"/>
              </a:tabLst>
            </a:pPr>
            <a:r>
              <a:rPr lang="en-US" sz="4800" dirty="0"/>
              <a:t>Be Creative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CC54C6-0F4E-4A96-AD42-0EBC3E7C0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" y="3268799"/>
            <a:ext cx="5677200" cy="1926001"/>
          </a:xfrm>
        </p:spPr>
        <p:txBody>
          <a:bodyPr>
            <a:normAutofit fontScale="77500" lnSpcReduction="20000"/>
          </a:bodyPr>
          <a:lstStyle/>
          <a:p>
            <a:pPr algn="l" fontAlgn="base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Get Started &amp; Recruit – Low Barrier Activism</a:t>
            </a:r>
          </a:p>
          <a:p>
            <a:pPr algn="l" fontAlgn="base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sz="1800" b="0" i="0" dirty="0">
                <a:solidFill>
                  <a:schemeClr val="accent4"/>
                </a:solidFill>
                <a:effectLst/>
                <a:latin typeface="+mn-lt"/>
              </a:rPr>
              <a:t>Educate – Do the Heavy Lifting to Make it Easy</a:t>
            </a:r>
          </a:p>
          <a:p>
            <a:pPr algn="l" fontAlgn="base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Act – Be Strategic, Effective &amp; Pragmatic when necessary. </a:t>
            </a:r>
          </a:p>
          <a:p>
            <a:pPr lvl="1" algn="l" fontAlgn="base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Don’t waste your volunteers’ or legislators’ time!</a:t>
            </a:r>
          </a:p>
          <a:p>
            <a:pPr lvl="1" algn="l" fontAlgn="base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Find allied groups &amp; stay united. </a:t>
            </a:r>
          </a:p>
          <a:p>
            <a:pPr lvl="1" algn="l" fontAlgn="base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4"/>
                </a:solidFill>
                <a:latin typeface="+mn-lt"/>
              </a:rPr>
              <a:t>Don’t duplicate or compete in your efforts. Find your lane.</a:t>
            </a:r>
          </a:p>
          <a:p>
            <a:pPr algn="l" fontAlgn="base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sz="1800" b="0" i="0" dirty="0">
                <a:solidFill>
                  <a:schemeClr val="accent4"/>
                </a:solidFill>
                <a:effectLst/>
                <a:latin typeface="+mn-lt"/>
              </a:rPr>
              <a:t>Stay </a:t>
            </a:r>
            <a:r>
              <a:rPr lang="en-US" sz="1800" dirty="0">
                <a:solidFill>
                  <a:schemeClr val="accent4"/>
                </a:solidFill>
                <a:latin typeface="+mn-lt"/>
              </a:rPr>
              <a:t>unified with allied legislators</a:t>
            </a:r>
          </a:p>
          <a:p>
            <a:pPr marL="731520" lvl="7" indent="-342900" fontAlgn="base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4"/>
                </a:solidFill>
                <a:effectLst/>
                <a:latin typeface="+mn-lt"/>
              </a:rPr>
              <a:t>(And be th</a:t>
            </a:r>
            <a:r>
              <a:rPr lang="en-US" sz="1800" dirty="0">
                <a:solidFill>
                  <a:schemeClr val="accent4"/>
                </a:solidFill>
                <a:latin typeface="+mn-lt"/>
              </a:rPr>
              <a:t>e wedge against uncooperative legislators)</a:t>
            </a: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C1543C03-6BF8-4C93-B19D-C4D573CBE182}"/>
              </a:ext>
            </a:extLst>
          </p:cNvPr>
          <p:cNvSpPr txBox="1">
            <a:spLocks/>
          </p:cNvSpPr>
          <p:nvPr/>
        </p:nvSpPr>
        <p:spPr>
          <a:xfrm>
            <a:off x="5245200" y="3368634"/>
            <a:ext cx="3776400" cy="192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857250" indent="-457200" algn="l" fontAlgn="base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Weekly Action Alerts</a:t>
            </a:r>
          </a:p>
          <a:p>
            <a:pPr marL="1314450" lvl="1" indent="-457200" algn="l" fontAlgn="base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(Top 3-5 issues)</a:t>
            </a:r>
          </a:p>
          <a:p>
            <a:pPr marL="857250" indent="-457200" algn="l" fontAlgn="base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Make Public Comment Great Again</a:t>
            </a:r>
          </a:p>
          <a:p>
            <a:pPr marL="857250" indent="-457200" algn="l" fontAlgn="base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Monthly Education – Make it Fun (Pie Club)</a:t>
            </a:r>
          </a:p>
          <a:p>
            <a:pPr marL="857250" indent="-457200" algn="l" fontAlgn="base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2"/>
                </a:solidFill>
              </a:rPr>
              <a:t>Recruit – Recruit - Recruit</a:t>
            </a: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C1BC3E-9974-4820-B3B1-ACF7BDFF5A49}"/>
              </a:ext>
            </a:extLst>
          </p:cNvPr>
          <p:cNvCxnSpPr/>
          <p:nvPr/>
        </p:nvCxnSpPr>
        <p:spPr>
          <a:xfrm>
            <a:off x="5644800" y="3268799"/>
            <a:ext cx="0" cy="172080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0A67968-28F8-45F6-BE56-CA30891D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73" y="20022"/>
            <a:ext cx="3088776" cy="308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E3551FFE-4A64-481D-BBAF-4F70F9B0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641" y="13230"/>
            <a:ext cx="3862722" cy="309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70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3D99-9686-4C6C-983D-F5B981F5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How Can the Grassroots Restrain the Federal Government?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6085F04-0B91-4A58-8584-D296B6AB38C6}"/>
              </a:ext>
            </a:extLst>
          </p:cNvPr>
          <p:cNvSpPr txBox="1">
            <a:spLocks/>
          </p:cNvSpPr>
          <p:nvPr/>
        </p:nvSpPr>
        <p:spPr>
          <a:xfrm>
            <a:off x="2755020" y="3955321"/>
            <a:ext cx="3633959" cy="82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>
              <a:tabLst>
                <a:tab pos="3257550" algn="l"/>
              </a:tabLst>
            </a:pPr>
            <a:r>
              <a:rPr lang="en-US" sz="4800" dirty="0">
                <a:solidFill>
                  <a:schemeClr val="tx1"/>
                </a:solidFill>
              </a:rPr>
              <a:t>Be Creative</a:t>
            </a:r>
          </a:p>
        </p:txBody>
      </p:sp>
    </p:spTree>
    <p:extLst>
      <p:ext uri="{BB962C8B-B14F-4D97-AF65-F5344CB8AC3E}">
        <p14:creationId xmlns:p14="http://schemas.microsoft.com/office/powerpoint/2010/main" val="376459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3D99-9686-4C6C-983D-F5B981F5E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Restrain the Power of the Federal Government Over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8B092-1341-446F-91C8-2F7ACA7D7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75" y="3208283"/>
            <a:ext cx="8282400" cy="193521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Make Our States Great Again</a:t>
            </a:r>
          </a:p>
          <a:p>
            <a:pPr marL="114300" indent="0"/>
            <a:r>
              <a:rPr lang="en-US" sz="2000" dirty="0">
                <a:latin typeface="+mj-lt"/>
              </a:rPr>
              <a:t>What if your State became the tax collector for the income tax and distributed funds to the Federal Government?</a:t>
            </a:r>
          </a:p>
          <a:p>
            <a:pPr marL="114300" indent="0"/>
            <a:r>
              <a:rPr lang="en-US" sz="2000" b="1" i="1" dirty="0">
                <a:latin typeface="+mj-lt"/>
              </a:rPr>
              <a:t>Shrink the IRS &amp; Give the Leverage Back to the States</a:t>
            </a:r>
          </a:p>
        </p:txBody>
      </p:sp>
    </p:spTree>
    <p:extLst>
      <p:ext uri="{BB962C8B-B14F-4D97-AF65-F5344CB8AC3E}">
        <p14:creationId xmlns:p14="http://schemas.microsoft.com/office/powerpoint/2010/main" val="389658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/>
          <p:nvPr/>
        </p:nvSpPr>
        <p:spPr>
          <a:xfrm>
            <a:off x="1662600" y="800075"/>
            <a:ext cx="1287600" cy="1018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"/>
          <p:cNvSpPr/>
          <p:nvPr/>
        </p:nvSpPr>
        <p:spPr>
          <a:xfrm>
            <a:off x="6972650" y="3336125"/>
            <a:ext cx="1287600" cy="1018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2"/>
          <p:cNvSpPr/>
          <p:nvPr/>
        </p:nvSpPr>
        <p:spPr>
          <a:xfrm>
            <a:off x="5508050" y="778775"/>
            <a:ext cx="1464600" cy="1061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2"/>
          <p:cNvSpPr/>
          <p:nvPr/>
        </p:nvSpPr>
        <p:spPr>
          <a:xfrm>
            <a:off x="802950" y="3314825"/>
            <a:ext cx="1464600" cy="1061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2"/>
          <p:cNvSpPr/>
          <p:nvPr/>
        </p:nvSpPr>
        <p:spPr>
          <a:xfrm>
            <a:off x="3671900" y="3774100"/>
            <a:ext cx="1549500" cy="1018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2"/>
          <p:cNvSpPr txBox="1"/>
          <p:nvPr/>
        </p:nvSpPr>
        <p:spPr>
          <a:xfrm>
            <a:off x="1563600" y="1063175"/>
            <a:ext cx="138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acifico"/>
                <a:ea typeface="Pacifico"/>
                <a:cs typeface="Pacifico"/>
                <a:sym typeface="Pacifico"/>
              </a:rPr>
              <a:t>“Be you.”</a:t>
            </a:r>
            <a:endParaRPr sz="2000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1" name="Google Shape;371;p42"/>
          <p:cNvSpPr txBox="1"/>
          <p:nvPr/>
        </p:nvSpPr>
        <p:spPr>
          <a:xfrm>
            <a:off x="5547050" y="955475"/>
            <a:ext cx="1386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acifico"/>
                <a:ea typeface="Pacifico"/>
                <a:cs typeface="Pacifico"/>
                <a:sym typeface="Pacifico"/>
              </a:rPr>
              <a:t>“Create the movement.”</a:t>
            </a:r>
            <a:endParaRPr sz="17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2" name="Google Shape;372;p42"/>
          <p:cNvSpPr txBox="1"/>
          <p:nvPr/>
        </p:nvSpPr>
        <p:spPr>
          <a:xfrm>
            <a:off x="741000" y="3477025"/>
            <a:ext cx="1588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cifico"/>
                <a:ea typeface="Pacifico"/>
                <a:cs typeface="Pacifico"/>
                <a:sym typeface="Pacifico"/>
              </a:rPr>
              <a:t>“Don’t be shy to stand by your convictions.”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3" name="Google Shape;373;p42"/>
          <p:cNvSpPr txBox="1"/>
          <p:nvPr/>
        </p:nvSpPr>
        <p:spPr>
          <a:xfrm>
            <a:off x="6997400" y="3429875"/>
            <a:ext cx="123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“Attend every possible event you can go to.”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3346250" y="4083400"/>
            <a:ext cx="216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“Don’t back down.”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6DAD329E-623F-4D8E-980E-20644E04E045}"/>
              </a:ext>
            </a:extLst>
          </p:cNvPr>
          <p:cNvSpPr/>
          <p:nvPr/>
        </p:nvSpPr>
        <p:spPr>
          <a:xfrm>
            <a:off x="1871450" y="2016875"/>
            <a:ext cx="5101200" cy="11421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the Grassroots where Our Government is of the People, by the People, for the People.</a:t>
            </a:r>
          </a:p>
          <a:p>
            <a:pPr algn="ctr"/>
            <a:r>
              <a:rPr lang="en-US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Win!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68FED1-BE74-4780-89C2-C2F176BB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492"/>
            <a:ext cx="9144000" cy="94505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 Paid Astroturf vs Sinema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DCD68F-E3EA-438B-8D73-6B119F64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1" y="729730"/>
            <a:ext cx="4185819" cy="235522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92DA0-2EFD-4B27-B3A7-C1E63BB6D7D6}"/>
              </a:ext>
            </a:extLst>
          </p:cNvPr>
          <p:cNvSpPr txBox="1"/>
          <p:nvPr/>
        </p:nvSpPr>
        <p:spPr>
          <a:xfrm>
            <a:off x="347991" y="2803597"/>
            <a:ext cx="3589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Stalking &amp; Filming Sinema in the Bathroom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86025A-C01B-4D28-9D6B-89FE277E0EA0}"/>
              </a:ext>
            </a:extLst>
          </p:cNvPr>
          <p:cNvGrpSpPr/>
          <p:nvPr/>
        </p:nvGrpSpPr>
        <p:grpSpPr>
          <a:xfrm>
            <a:off x="5336627" y="755274"/>
            <a:ext cx="3645776" cy="3955668"/>
            <a:chOff x="5336627" y="979933"/>
            <a:chExt cx="3645776" cy="395566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BC65E2C-E366-43A5-99FC-85537C352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627" y="979933"/>
              <a:ext cx="3645776" cy="1914033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41C2E47-E5ED-4662-A73B-431A7D7B0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627" y="2893966"/>
              <a:ext cx="3645776" cy="204163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E20F43-F78D-4D96-AF1B-AA9CCBE8FA4B}"/>
              </a:ext>
            </a:extLst>
          </p:cNvPr>
          <p:cNvSpPr txBox="1"/>
          <p:nvPr/>
        </p:nvSpPr>
        <p:spPr>
          <a:xfrm>
            <a:off x="5336627" y="2347091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Protesting Sinema at a Private Wedding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7AC907B-C590-401B-86C1-D3213296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5" y="3190201"/>
            <a:ext cx="3527532" cy="1763766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B3350E-A0F7-435B-AEBE-87AB098723B6}"/>
              </a:ext>
            </a:extLst>
          </p:cNvPr>
          <p:cNvSpPr txBox="1"/>
          <p:nvPr/>
        </p:nvSpPr>
        <p:spPr>
          <a:xfrm>
            <a:off x="724022" y="4639584"/>
            <a:ext cx="25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Protesting Sinema on a Plane</a:t>
            </a:r>
          </a:p>
        </p:txBody>
      </p:sp>
    </p:spTree>
    <p:extLst>
      <p:ext uri="{BB962C8B-B14F-4D97-AF65-F5344CB8AC3E}">
        <p14:creationId xmlns:p14="http://schemas.microsoft.com/office/powerpoint/2010/main" val="192791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F647-8D01-4857-BE71-467261E8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1" y="1761200"/>
            <a:ext cx="3665299" cy="15165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j-lt"/>
              </a:rPr>
              <a:t>THANK YOU!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action@ezaz.org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90ACB1A-0480-451D-955F-2F966F23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065" y="209725"/>
            <a:ext cx="4537536" cy="4537536"/>
          </a:xfrm>
          <a:prstGeom prst="rect">
            <a:avLst/>
          </a:prstGeom>
        </p:spPr>
      </p:pic>
      <p:sp>
        <p:nvSpPr>
          <p:cNvPr id="4" name="Google Shape;142;p21">
            <a:extLst>
              <a:ext uri="{FF2B5EF4-FFF2-40B4-BE49-F238E27FC236}">
                <a16:creationId xmlns:a16="http://schemas.microsoft.com/office/drawing/2014/main" id="{E8B46D90-099B-4B3C-92D9-39CF0FE4DDDF}"/>
              </a:ext>
            </a:extLst>
          </p:cNvPr>
          <p:cNvSpPr txBox="1"/>
          <p:nvPr/>
        </p:nvSpPr>
        <p:spPr>
          <a:xfrm>
            <a:off x="4868483" y="4654907"/>
            <a:ext cx="3190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Pacifico"/>
                <a:ea typeface="Source Code Pro"/>
                <a:cs typeface="Source Code Pro"/>
                <a:sym typeface="Pacifico"/>
              </a:rPr>
              <a:t>Don’t Let Government Steal Your Pie!</a:t>
            </a:r>
            <a:endParaRPr sz="1800" dirty="0">
              <a:solidFill>
                <a:schemeClr val="tx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95017-B0AD-4CFA-AF00-43751744BC42}"/>
              </a:ext>
            </a:extLst>
          </p:cNvPr>
          <p:cNvSpPr txBox="1"/>
          <p:nvPr/>
        </p:nvSpPr>
        <p:spPr>
          <a:xfrm>
            <a:off x="-3040" y="4777988"/>
            <a:ext cx="1634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hlinkClick r:id="rId3"/>
              </a:rPr>
              <a:t>merissa@merissahamilton.com</a:t>
            </a:r>
            <a:r>
              <a:rPr lang="en-US" sz="800" dirty="0"/>
              <a:t> 480-374-0102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8895C0DA-E4BF-42E2-8464-D611DC0B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790" y="3865762"/>
            <a:ext cx="1005840" cy="1005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92BF9-A4C1-43F6-9DD3-614F0004B908}"/>
              </a:ext>
            </a:extLst>
          </p:cNvPr>
          <p:cNvSpPr txBox="1"/>
          <p:nvPr/>
        </p:nvSpPr>
        <p:spPr>
          <a:xfrm>
            <a:off x="2109161" y="4830564"/>
            <a:ext cx="1483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MerissaHamilton.com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BCAB86AA-BC99-4A0F-8AC7-7EA88B957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17" y="3865762"/>
            <a:ext cx="935726" cy="935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CC19E6-0A7C-4F88-91E4-11DCE0CD42FA}"/>
              </a:ext>
            </a:extLst>
          </p:cNvPr>
          <p:cNvSpPr txBox="1"/>
          <p:nvPr/>
        </p:nvSpPr>
        <p:spPr>
          <a:xfrm>
            <a:off x="103889" y="3592341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Contact Merissa:</a:t>
            </a:r>
          </a:p>
        </p:txBody>
      </p:sp>
    </p:spTree>
    <p:extLst>
      <p:ext uri="{BB962C8B-B14F-4D97-AF65-F5344CB8AC3E}">
        <p14:creationId xmlns:p14="http://schemas.microsoft.com/office/powerpoint/2010/main" val="233289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54D1B-8DC9-470C-8FE8-CFF338DAAA9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6043C-BF75-4DF9-9D0C-162045BD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8" r="14555"/>
          <a:stretch/>
        </p:blipFill>
        <p:spPr>
          <a:xfrm>
            <a:off x="2234762" y="670511"/>
            <a:ext cx="4674476" cy="440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9FA074-5F4A-4C7C-8018-C81DEC92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00" y="-47296"/>
            <a:ext cx="8282400" cy="67791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Grassroots vs. Sinema</a:t>
            </a:r>
          </a:p>
        </p:txBody>
      </p:sp>
    </p:spTree>
    <p:extLst>
      <p:ext uri="{BB962C8B-B14F-4D97-AF65-F5344CB8AC3E}">
        <p14:creationId xmlns:p14="http://schemas.microsoft.com/office/powerpoint/2010/main" val="348699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3756B-5A08-4862-BCD5-795C88FD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059"/>
            <a:ext cx="9144000" cy="60621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 Paid Astroturf vs Mark Kelly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D399367-F413-4163-AFE1-507FEC828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11144"/>
          <a:stretch/>
        </p:blipFill>
        <p:spPr bwMode="auto">
          <a:xfrm>
            <a:off x="960711" y="807981"/>
            <a:ext cx="7222578" cy="411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5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54D1B-8DC9-470C-8FE8-CFF338DAAA9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9FA074-5F4A-4C7C-8018-C81DEC92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00" y="94592"/>
            <a:ext cx="8282400" cy="677917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Grassroots vs. Mark Kelly</a:t>
            </a:r>
          </a:p>
        </p:txBody>
      </p:sp>
      <p:pic>
        <p:nvPicPr>
          <p:cNvPr id="6" name="Picture 4" descr="Image">
            <a:extLst>
              <a:ext uri="{FF2B5EF4-FFF2-40B4-BE49-F238E27FC236}">
                <a16:creationId xmlns:a16="http://schemas.microsoft.com/office/drawing/2014/main" id="{54CD825D-98A3-411F-A437-B14FFD3B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2" y="776451"/>
            <a:ext cx="7045816" cy="425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7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A48A-3760-4FF4-B5BD-84F6AE5F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How To Effectively Use Budgets in Local &amp; State Issues</a:t>
            </a:r>
          </a:p>
        </p:txBody>
      </p:sp>
    </p:spTree>
    <p:extLst>
      <p:ext uri="{BB962C8B-B14F-4D97-AF65-F5344CB8AC3E}">
        <p14:creationId xmlns:p14="http://schemas.microsoft.com/office/powerpoint/2010/main" val="297136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3FE0BB-A7C6-43CC-9DA8-B21409FD8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472" y="353493"/>
            <a:ext cx="3564000" cy="605100"/>
          </a:xfrm>
        </p:spPr>
        <p:txBody>
          <a:bodyPr wrap="square"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WHAT’S YOUR STRATEGY?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C574332-8731-4BF0-A7B0-D89BED20F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72" y="790431"/>
            <a:ext cx="3564000" cy="356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139F50-FEFB-4211-94AB-10B87F33B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712" y="237058"/>
            <a:ext cx="3409950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C24C82-BC07-40A4-8BAF-77C7376D6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187" y="2629968"/>
            <a:ext cx="3419475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F681B7-5C9A-4A6D-A9D2-9871076B7914}"/>
              </a:ext>
            </a:extLst>
          </p:cNvPr>
          <p:cNvSpPr txBox="1"/>
          <p:nvPr/>
        </p:nvSpPr>
        <p:spPr>
          <a:xfrm>
            <a:off x="5752260" y="2077634"/>
            <a:ext cx="1451327" cy="340519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swald Light" panose="00000400000000000000" pitchFamily="50" charset="0"/>
              </a:rPr>
              <a:t>HOW IT STARTED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DC163-F9A8-4DF1-ADF2-4041A72BD2B9}"/>
              </a:ext>
            </a:extLst>
          </p:cNvPr>
          <p:cNvSpPr txBox="1"/>
          <p:nvPr/>
        </p:nvSpPr>
        <p:spPr>
          <a:xfrm>
            <a:off x="5774320" y="2684199"/>
            <a:ext cx="1407208" cy="340519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swald Light" panose="00000400000000000000" pitchFamily="50" charset="0"/>
              </a:rPr>
              <a:t>HOW IT’S GOING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4C683-5DD6-4B09-9991-57176C1404EF}"/>
              </a:ext>
            </a:extLst>
          </p:cNvPr>
          <p:cNvSpPr txBox="1"/>
          <p:nvPr/>
        </p:nvSpPr>
        <p:spPr>
          <a:xfrm rot="20109948">
            <a:off x="6437643" y="696983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BAD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GOVERNMENT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18608-ACDE-4A20-B026-626E132B659E}"/>
              </a:ext>
            </a:extLst>
          </p:cNvPr>
          <p:cNvSpPr txBox="1"/>
          <p:nvPr/>
        </p:nvSpPr>
        <p:spPr>
          <a:xfrm>
            <a:off x="5419620" y="284135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GRASSROOTS</a:t>
            </a:r>
          </a:p>
        </p:txBody>
      </p:sp>
      <p:sp>
        <p:nvSpPr>
          <p:cNvPr id="24" name="Title 9">
            <a:extLst>
              <a:ext uri="{FF2B5EF4-FFF2-40B4-BE49-F238E27FC236}">
                <a16:creationId xmlns:a16="http://schemas.microsoft.com/office/drawing/2014/main" id="{CFF163DA-D7F0-40DD-9CE5-4813574C77F7}"/>
              </a:ext>
            </a:extLst>
          </p:cNvPr>
          <p:cNvSpPr txBox="1">
            <a:spLocks/>
          </p:cNvSpPr>
          <p:nvPr/>
        </p:nvSpPr>
        <p:spPr>
          <a:xfrm>
            <a:off x="330922" y="4482532"/>
            <a:ext cx="3263100" cy="605100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None/>
              <a:defRPr sz="21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FIND A W</a:t>
            </a:r>
            <a:r>
              <a:rPr lang="en-US" sz="24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AY</a:t>
            </a:r>
            <a:r>
              <a:rPr lang="en-US" sz="24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WIN!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1D7A9-C9C3-49ED-8256-6B1CD8B302CF}"/>
              </a:ext>
            </a:extLst>
          </p:cNvPr>
          <p:cNvSpPr txBox="1"/>
          <p:nvPr/>
        </p:nvSpPr>
        <p:spPr>
          <a:xfrm rot="19126084">
            <a:off x="6135358" y="4183413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BAD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GOVERNMENT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E1E24-7B4E-4107-A834-18A65D275365}"/>
              </a:ext>
            </a:extLst>
          </p:cNvPr>
          <p:cNvSpPr txBox="1"/>
          <p:nvPr/>
        </p:nvSpPr>
        <p:spPr>
          <a:xfrm>
            <a:off x="5997600" y="3298183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0000400000000000000" pitchFamily="50" charset="0"/>
              </a:rPr>
              <a:t>GRASSROOTS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F11119-9445-436E-8C08-6EE6EC1D38F2}"/>
              </a:ext>
            </a:extLst>
          </p:cNvPr>
          <p:cNvGrpSpPr/>
          <p:nvPr/>
        </p:nvGrpSpPr>
        <p:grpSpPr>
          <a:xfrm>
            <a:off x="4145343" y="98550"/>
            <a:ext cx="4823559" cy="4989082"/>
            <a:chOff x="4190636" y="98550"/>
            <a:chExt cx="4823559" cy="49890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8CC3EBD-CDBA-44CF-B06C-77B15889FBF5}"/>
                </a:ext>
              </a:extLst>
            </p:cNvPr>
            <p:cNvGrpSpPr/>
            <p:nvPr/>
          </p:nvGrpSpPr>
          <p:grpSpPr>
            <a:xfrm>
              <a:off x="4190636" y="98550"/>
              <a:ext cx="4823559" cy="4946400"/>
              <a:chOff x="4190636" y="98550"/>
              <a:chExt cx="4823559" cy="49464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4720816-11DA-4B44-841A-1234D095E6BD}"/>
                  </a:ext>
                </a:extLst>
              </p:cNvPr>
              <p:cNvGrpSpPr/>
              <p:nvPr/>
            </p:nvGrpSpPr>
            <p:grpSpPr>
              <a:xfrm>
                <a:off x="4190636" y="98550"/>
                <a:ext cx="4823559" cy="4946400"/>
                <a:chOff x="4190636" y="98550"/>
                <a:chExt cx="4823559" cy="4946400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D32C5488-A6FA-46AA-A166-791B4AA08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90636" y="98550"/>
                  <a:ext cx="4823559" cy="49464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041F3F-D991-4E83-86E4-7B0EEE79BF44}"/>
                    </a:ext>
                  </a:extLst>
                </p:cNvPr>
                <p:cNvSpPr txBox="1"/>
                <p:nvPr/>
              </p:nvSpPr>
              <p:spPr>
                <a:xfrm>
                  <a:off x="5680205" y="1828365"/>
                  <a:ext cx="13756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Oswald Light" panose="00000400000000000000" pitchFamily="50" charset="0"/>
                    </a:rPr>
                    <a:t>BAD GOVERNMENT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61AD9EA-D74E-438C-A7AC-5E807998E905}"/>
                    </a:ext>
                  </a:extLst>
                </p:cNvPr>
                <p:cNvSpPr txBox="1"/>
                <p:nvPr/>
              </p:nvSpPr>
              <p:spPr>
                <a:xfrm>
                  <a:off x="4564262" y="730420"/>
                  <a:ext cx="9797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Oswald Light" panose="00000400000000000000" pitchFamily="50" charset="0"/>
                    </a:rPr>
                    <a:t>POLITICIANS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D8BC0D7-B824-48D2-8A56-FE5CC4E62BAB}"/>
                    </a:ext>
                  </a:extLst>
                </p:cNvPr>
                <p:cNvSpPr txBox="1"/>
                <p:nvPr/>
              </p:nvSpPr>
              <p:spPr>
                <a:xfrm>
                  <a:off x="6937591" y="1090903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Oswald Light" panose="00000400000000000000" pitchFamily="50" charset="0"/>
                    </a:rPr>
                    <a:t>BUREAUCRATS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A4AA7C7-6D66-4469-B5AF-1DA59CDADE41}"/>
                  </a:ext>
                </a:extLst>
              </p:cNvPr>
              <p:cNvCxnSpPr/>
              <p:nvPr/>
            </p:nvCxnSpPr>
            <p:spPr>
              <a:xfrm>
                <a:off x="5450400" y="4890131"/>
                <a:ext cx="270000" cy="0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FB2CF-C602-4198-A940-40B86B05977E}"/>
                </a:ext>
              </a:extLst>
            </p:cNvPr>
            <p:cNvSpPr txBox="1"/>
            <p:nvPr/>
          </p:nvSpPr>
          <p:spPr>
            <a:xfrm>
              <a:off x="5030317" y="4833716"/>
              <a:ext cx="11592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/>
                  </a:solidFill>
                </a:rPr>
                <a:t>Winner of liberty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C33E48A-DC67-489E-9820-2EBA6E2109E2}"/>
              </a:ext>
            </a:extLst>
          </p:cNvPr>
          <p:cNvSpPr/>
          <p:nvPr/>
        </p:nvSpPr>
        <p:spPr>
          <a:xfrm>
            <a:off x="795600" y="3535200"/>
            <a:ext cx="2379600" cy="180000"/>
          </a:xfrm>
          <a:prstGeom prst="rect">
            <a:avLst/>
          </a:prstGeom>
          <a:solidFill>
            <a:srgbClr val="FAEC4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9">
            <a:extLst>
              <a:ext uri="{FF2B5EF4-FFF2-40B4-BE49-F238E27FC236}">
                <a16:creationId xmlns:a16="http://schemas.microsoft.com/office/drawing/2014/main" id="{28FBF465-2E7C-4489-8768-CECC81D67065}"/>
              </a:ext>
            </a:extLst>
          </p:cNvPr>
          <p:cNvSpPr txBox="1">
            <a:spLocks/>
          </p:cNvSpPr>
          <p:nvPr/>
        </p:nvSpPr>
        <p:spPr>
          <a:xfrm>
            <a:off x="437055" y="3441548"/>
            <a:ext cx="2869766" cy="50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None/>
              <a:defRPr sz="21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5"/>
                </a:solidFill>
              </a:rPr>
              <a:t>LEARN HOW YOUR BUDGETS OPERATE</a:t>
            </a:r>
          </a:p>
        </p:txBody>
      </p:sp>
    </p:spTree>
    <p:extLst>
      <p:ext uri="{BB962C8B-B14F-4D97-AF65-F5344CB8AC3E}">
        <p14:creationId xmlns:p14="http://schemas.microsoft.com/office/powerpoint/2010/main" val="3865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549E3A-89A9-4BDD-BA0F-FD359007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USE BUDGETS TO BEAT THE RADICAL LEFT ON POLICY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F87040-750D-4C40-87B5-E60D3D74EC3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61641" y="4426168"/>
            <a:ext cx="4682360" cy="71733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In 2018, we were promised that an increase in K-12 funding would mean a 20% increase in teacher pay. Fiscal discipline with past budgets allowed for ~18% pay increase.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7F427-67DF-4135-8CEE-0CF53F71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97" y="112329"/>
            <a:ext cx="4065503" cy="410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D6C70C-5D83-4F6C-900F-0C553239FB3A}"/>
              </a:ext>
            </a:extLst>
          </p:cNvPr>
          <p:cNvSpPr/>
          <p:nvPr/>
        </p:nvSpPr>
        <p:spPr>
          <a:xfrm>
            <a:off x="530673" y="3232389"/>
            <a:ext cx="3603151" cy="1310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 Not Rely on Your Government or Elected Officials to Do the Work to Find Bad Spending or Taxation. </a:t>
            </a:r>
          </a:p>
          <a:p>
            <a:pPr algn="ctr"/>
            <a:r>
              <a:rPr lang="en-US" sz="1600" dirty="0"/>
              <a:t>Do the Heavy Lifting &amp; Rally the Grassroots Around Your Wins!</a:t>
            </a:r>
          </a:p>
        </p:txBody>
      </p:sp>
    </p:spTree>
    <p:extLst>
      <p:ext uri="{BB962C8B-B14F-4D97-AF65-F5344CB8AC3E}">
        <p14:creationId xmlns:p14="http://schemas.microsoft.com/office/powerpoint/2010/main" val="2237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9EB8FD-D085-4758-BFBF-C3501ACAA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27974"/>
              </p:ext>
            </p:extLst>
          </p:nvPr>
        </p:nvGraphicFramePr>
        <p:xfrm>
          <a:off x="264400" y="40039"/>
          <a:ext cx="3704563" cy="4580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697">
                  <a:extLst>
                    <a:ext uri="{9D8B030D-6E8A-4147-A177-3AD203B41FA5}">
                      <a16:colId xmlns:a16="http://schemas.microsoft.com/office/drawing/2014/main" val="2226422564"/>
                    </a:ext>
                  </a:extLst>
                </a:gridCol>
                <a:gridCol w="202436">
                  <a:extLst>
                    <a:ext uri="{9D8B030D-6E8A-4147-A177-3AD203B41FA5}">
                      <a16:colId xmlns:a16="http://schemas.microsoft.com/office/drawing/2014/main" val="2481262674"/>
                    </a:ext>
                  </a:extLst>
                </a:gridCol>
                <a:gridCol w="875369">
                  <a:extLst>
                    <a:ext uri="{9D8B030D-6E8A-4147-A177-3AD203B41FA5}">
                      <a16:colId xmlns:a16="http://schemas.microsoft.com/office/drawing/2014/main" val="1666294820"/>
                    </a:ext>
                  </a:extLst>
                </a:gridCol>
                <a:gridCol w="330323">
                  <a:extLst>
                    <a:ext uri="{9D8B030D-6E8A-4147-A177-3AD203B41FA5}">
                      <a16:colId xmlns:a16="http://schemas.microsoft.com/office/drawing/2014/main" val="2535904802"/>
                    </a:ext>
                  </a:extLst>
                </a:gridCol>
                <a:gridCol w="322816">
                  <a:extLst>
                    <a:ext uri="{9D8B030D-6E8A-4147-A177-3AD203B41FA5}">
                      <a16:colId xmlns:a16="http://schemas.microsoft.com/office/drawing/2014/main" val="2728574595"/>
                    </a:ext>
                  </a:extLst>
                </a:gridCol>
                <a:gridCol w="568797">
                  <a:extLst>
                    <a:ext uri="{9D8B030D-6E8A-4147-A177-3AD203B41FA5}">
                      <a16:colId xmlns:a16="http://schemas.microsoft.com/office/drawing/2014/main" val="1052078779"/>
                    </a:ext>
                  </a:extLst>
                </a:gridCol>
                <a:gridCol w="638125">
                  <a:extLst>
                    <a:ext uri="{9D8B030D-6E8A-4147-A177-3AD203B41FA5}">
                      <a16:colId xmlns:a16="http://schemas.microsoft.com/office/drawing/2014/main" val="2347730754"/>
                    </a:ext>
                  </a:extLst>
                </a:gridCol>
              </a:tblGrid>
              <a:tr h="4803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Geographic area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 Per Pupil Total </a:t>
                      </a:r>
                      <a:r>
                        <a:rPr lang="en-US" sz="80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1 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Per Pupil Efficiency % Spending on Instruction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Growth in Spending 2019 vs 2014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b"/>
                </a:tc>
                <a:extLst>
                  <a:ext uri="{0D108BD9-81ED-4DB2-BD59-A6C34878D82A}">
                    <a16:rowId xmlns:a16="http://schemas.microsoft.com/office/drawing/2014/main" val="2858643166"/>
                  </a:ext>
                </a:extLst>
              </a:tr>
              <a:tr h="1955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Difference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35743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1597737867"/>
                  </a:ext>
                </a:extLst>
              </a:tr>
              <a:tr h="1710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United States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13,187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19.9%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926776382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1935939272"/>
                  </a:ext>
                </a:extLst>
              </a:tr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California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14,035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46.3%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676457701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Washington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14,223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39.4%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2618579185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Hawaii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16,132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30.1%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3749097422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Oregon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12,450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25.2%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1727975717"/>
                  </a:ext>
                </a:extLst>
              </a:tr>
              <a:tr h="16400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Illinois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16,227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24.1%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2315271015"/>
                  </a:ext>
                </a:extLst>
              </a:tr>
              <a:tr h="1353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Utah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8,014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23.3%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1747666261"/>
                  </a:ext>
                </a:extLst>
              </a:tr>
              <a:tr h="1488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Colorado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11,030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55.4%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22.8%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3583456535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Georgia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11,228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22.0%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269479876"/>
                  </a:ext>
                </a:extLst>
              </a:tr>
              <a:tr h="17418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New York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25,139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69.0%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70.2%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22.0%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3501630563"/>
                  </a:ext>
                </a:extLst>
              </a:tr>
              <a:tr h="207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New Hampshire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17,462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4048522697"/>
                  </a:ext>
                </a:extLst>
              </a:tr>
              <a:tr h="12813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Kentucky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2859377400"/>
                  </a:ext>
                </a:extLst>
              </a:tr>
              <a:tr h="25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District of Columbia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22,406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48.9%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-5.1%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489577520"/>
                  </a:ext>
                </a:extLst>
              </a:tr>
              <a:tr h="16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Pennsylvania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16,864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3427437727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Idaho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7,985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2355701051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Connecticut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21,310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-3.8%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910855681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Kansas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11,926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1227373927"/>
                  </a:ext>
                </a:extLst>
              </a:tr>
              <a:tr h="13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Vermont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20,315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819317072"/>
                  </a:ext>
                </a:extLst>
              </a:tr>
              <a:tr h="1420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Ohio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13,538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19.3%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2443842077"/>
                  </a:ext>
                </a:extLst>
              </a:tr>
              <a:tr h="1386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Oklahoma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9,323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55.1%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19.1%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586532385"/>
                  </a:ext>
                </a:extLst>
              </a:tr>
              <a:tr h="207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Massachusetts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17,748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62.4%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3711491331"/>
                  </a:ext>
                </a:extLst>
              </a:tr>
              <a:tr h="13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Delaware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16,315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586148662"/>
                  </a:ext>
                </a:extLst>
              </a:tr>
              <a:tr h="12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Minnesota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13,387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64.9%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64.8%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1541099714"/>
                  </a:ext>
                </a:extLst>
              </a:tr>
              <a:tr h="2075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North Carolina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1052" marR="91052" marT="45526" marB="4552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9,857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62.2%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2644" marR="2644" marT="2644" marB="0" anchor="b"/>
                </a:tc>
                <a:extLst>
                  <a:ext uri="{0D108BD9-81ED-4DB2-BD59-A6C34878D82A}">
                    <a16:rowId xmlns:a16="http://schemas.microsoft.com/office/drawing/2014/main" val="873205416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2C32A-F363-42F2-8C06-7F1103D3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5071"/>
            <a:ext cx="4437637" cy="51839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School Boards:</a:t>
            </a:r>
          </a:p>
          <a:p>
            <a:r>
              <a:rPr lang="en-US" sz="1200" b="1" dirty="0">
                <a:solidFill>
                  <a:schemeClr val="tx1"/>
                </a:solidFill>
                <a:latin typeface="+mj-lt"/>
              </a:rPr>
              <a:t>Per Pupil Spending Increased 20% in 2019 vs 2014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5E6E52-23BC-4D68-AECB-B18C92C8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87276"/>
              </p:ext>
            </p:extLst>
          </p:nvPr>
        </p:nvGraphicFramePr>
        <p:xfrm>
          <a:off x="4382789" y="40039"/>
          <a:ext cx="4244984" cy="4796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563">
                  <a:extLst>
                    <a:ext uri="{9D8B030D-6E8A-4147-A177-3AD203B41FA5}">
                      <a16:colId xmlns:a16="http://schemas.microsoft.com/office/drawing/2014/main" val="2226422564"/>
                    </a:ext>
                  </a:extLst>
                </a:gridCol>
                <a:gridCol w="119292">
                  <a:extLst>
                    <a:ext uri="{9D8B030D-6E8A-4147-A177-3AD203B41FA5}">
                      <a16:colId xmlns:a16="http://schemas.microsoft.com/office/drawing/2014/main" val="2481262674"/>
                    </a:ext>
                  </a:extLst>
                </a:gridCol>
                <a:gridCol w="809184">
                  <a:extLst>
                    <a:ext uri="{9D8B030D-6E8A-4147-A177-3AD203B41FA5}">
                      <a16:colId xmlns:a16="http://schemas.microsoft.com/office/drawing/2014/main" val="1666294820"/>
                    </a:ext>
                  </a:extLst>
                </a:gridCol>
                <a:gridCol w="585068">
                  <a:extLst>
                    <a:ext uri="{9D8B030D-6E8A-4147-A177-3AD203B41FA5}">
                      <a16:colId xmlns:a16="http://schemas.microsoft.com/office/drawing/2014/main" val="2535904802"/>
                    </a:ext>
                  </a:extLst>
                </a:gridCol>
                <a:gridCol w="368746">
                  <a:extLst>
                    <a:ext uri="{9D8B030D-6E8A-4147-A177-3AD203B41FA5}">
                      <a16:colId xmlns:a16="http://schemas.microsoft.com/office/drawing/2014/main" val="272857459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052078779"/>
                    </a:ext>
                  </a:extLst>
                </a:gridCol>
                <a:gridCol w="839631">
                  <a:extLst>
                    <a:ext uri="{9D8B030D-6E8A-4147-A177-3AD203B41FA5}">
                      <a16:colId xmlns:a16="http://schemas.microsoft.com/office/drawing/2014/main" val="2347730754"/>
                    </a:ext>
                  </a:extLst>
                </a:gridCol>
              </a:tblGrid>
              <a:tr h="5001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Geographic area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3892" marR="93892" marT="46946" marB="46946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 Per Pupil Total </a:t>
                      </a:r>
                      <a:r>
                        <a:rPr lang="en-US" sz="80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1 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3892" marR="93892" marT="46946" marB="46946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Per Pupil Efficiency % Spending on Instruction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3892" marR="93892" marT="46946" marB="4694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Growth in Spending 2019 vs 2014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3892" marR="93892" marT="46946" marB="46946" anchor="b"/>
                </a:tc>
                <a:extLst>
                  <a:ext uri="{0D108BD9-81ED-4DB2-BD59-A6C34878D82A}">
                    <a16:rowId xmlns:a16="http://schemas.microsoft.com/office/drawing/2014/main" val="2858643166"/>
                  </a:ext>
                </a:extLst>
              </a:tr>
              <a:tr h="19703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Difference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35743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1597737867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United States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13,187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19.9%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926776382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Virginia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12,641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561630512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Maine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14,614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-2.3%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15.0%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329513806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Michigan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12,756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14.8%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763922960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New Jersey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20,512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14.6%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41188808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Arizona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8,625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54.6%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53.6%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853996883"/>
                  </a:ext>
                </a:extLst>
              </a:tr>
              <a:tr h="317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South Carolina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93892" marR="93892" marT="46946" marB="46946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11,140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54.5%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55.2%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4232018959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Texas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9,827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14.4%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999306392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Tennessee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9,868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794475702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South Dakota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10,139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59.3%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14.2%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644725758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Rhode Island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16,750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-3.5%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13.4%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726656754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Missouri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13.4%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1763010489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North Dakota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14,004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13.3%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784051950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New Mexico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10,177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80379593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Wisconsin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12,598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948837275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Mississippi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9,284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1594688611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Alabama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10,077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56.7%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56.9%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55427016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Iowa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11,907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60.9%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076266638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Nevada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9,344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348137102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Florida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9,645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61.4%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349631096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Louisiana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11,755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55.8%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545911964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Indiana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10,397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8.9%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965861496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Montana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11,988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58.8%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435669675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Nebraska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12,743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62.1%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63.9%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-1.8%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1677951016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Maryland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15,148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62.6%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62.5%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024125452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Arkansas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10,388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3935331388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West Virginia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12,010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57.2%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0.4%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971688848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Wyoming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16,304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59.5%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-0.1%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199406529"/>
                  </a:ext>
                </a:extLst>
              </a:tr>
              <a:tr h="13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Alaska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18,394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53.2%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56.2%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solidFill>
                            <a:srgbClr val="000000"/>
                          </a:solidFill>
                          <a:effectLst/>
                        </a:rPr>
                        <a:t>-3.0%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Zurich Cn BT"/>
                      </a:endParaRPr>
                    </a:p>
                  </a:txBody>
                  <a:tcPr marL="3282" marR="3282" marT="3282" marB="0" anchor="b"/>
                </a:tc>
                <a:extLst>
                  <a:ext uri="{0D108BD9-81ED-4DB2-BD59-A6C34878D82A}">
                    <a16:rowId xmlns:a16="http://schemas.microsoft.com/office/drawing/2014/main" val="2797017"/>
                  </a:ext>
                </a:extLst>
              </a:tr>
            </a:tbl>
          </a:graphicData>
        </a:graphic>
      </p:graphicFrame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1531C00-4915-48A5-B753-DEA03D1AC494}"/>
              </a:ext>
            </a:extLst>
          </p:cNvPr>
          <p:cNvSpPr/>
          <p:nvPr/>
        </p:nvSpPr>
        <p:spPr>
          <a:xfrm>
            <a:off x="4047797" y="898634"/>
            <a:ext cx="295603" cy="11035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0860B-D050-49B9-BD90-4CA42ECD05EC}"/>
              </a:ext>
            </a:extLst>
          </p:cNvPr>
          <p:cNvSpPr/>
          <p:nvPr/>
        </p:nvSpPr>
        <p:spPr>
          <a:xfrm>
            <a:off x="2790495" y="546539"/>
            <a:ext cx="606972" cy="41037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0B61A-CD8D-406B-AB06-BE8BE4CFD7E2}"/>
              </a:ext>
            </a:extLst>
          </p:cNvPr>
          <p:cNvSpPr/>
          <p:nvPr/>
        </p:nvSpPr>
        <p:spPr>
          <a:xfrm>
            <a:off x="7262648" y="566244"/>
            <a:ext cx="606972" cy="430924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841B4A-C1FB-4CE1-8A1C-75741D645A55}"/>
              </a:ext>
            </a:extLst>
          </p:cNvPr>
          <p:cNvSpPr/>
          <p:nvPr/>
        </p:nvSpPr>
        <p:spPr>
          <a:xfrm>
            <a:off x="4343400" y="1519200"/>
            <a:ext cx="4368600" cy="15120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9394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erissa &amp; Scott">
      <a:dk1>
        <a:srgbClr val="D2024B"/>
      </a:dk1>
      <a:lt1>
        <a:srgbClr val="FFFFFF"/>
      </a:lt1>
      <a:dk2>
        <a:srgbClr val="424242"/>
      </a:dk2>
      <a:lt2>
        <a:srgbClr val="999999"/>
      </a:lt2>
      <a:accent1>
        <a:srgbClr val="FAEC49"/>
      </a:accent1>
      <a:accent2>
        <a:srgbClr val="673AB7"/>
      </a:accent2>
      <a:accent3>
        <a:srgbClr val="9C26B0"/>
      </a:accent3>
      <a:accent4>
        <a:srgbClr val="1B1464"/>
      </a:accent4>
      <a:accent5>
        <a:srgbClr val="29ABE2"/>
      </a:accent5>
      <a:accent6>
        <a:srgbClr val="E91D63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ustom 10">
      <a:dk1>
        <a:sysClr val="windowText" lastClr="000000"/>
      </a:dk1>
      <a:lt1>
        <a:sysClr val="window" lastClr="FFFFFF"/>
      </a:lt1>
      <a:dk2>
        <a:srgbClr val="191B0E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16390</TotalTime>
  <Words>1345</Words>
  <Application>Microsoft Office PowerPoint</Application>
  <PresentationFormat>On-screen Show (16:9)</PresentationFormat>
  <Paragraphs>483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Black</vt:lpstr>
      <vt:lpstr>Zurich Cn BT</vt:lpstr>
      <vt:lpstr>Oswald Light</vt:lpstr>
      <vt:lpstr>Oswald</vt:lpstr>
      <vt:lpstr>Franklin Gothic Book</vt:lpstr>
      <vt:lpstr>-apple-system</vt:lpstr>
      <vt:lpstr>Pacifico</vt:lpstr>
      <vt:lpstr>Arial</vt:lpstr>
      <vt:lpstr>Source Code Pro</vt:lpstr>
      <vt:lpstr>Wingdings</vt:lpstr>
      <vt:lpstr>Modern Writer</vt:lpstr>
      <vt:lpstr>Crop</vt:lpstr>
      <vt:lpstr>FreedomWorks Center for Economic Freedom</vt:lpstr>
      <vt:lpstr>Left Paid Astroturf vs Sinema</vt:lpstr>
      <vt:lpstr>Our Grassroots vs. Sinema</vt:lpstr>
      <vt:lpstr>Left Paid Astroturf vs Mark Kelly</vt:lpstr>
      <vt:lpstr>Our Grassroots vs. Mark Kelly</vt:lpstr>
      <vt:lpstr>How To Effectively Use Budgets in Local &amp; State Issues</vt:lpstr>
      <vt:lpstr>PowerPoint Presentation</vt:lpstr>
      <vt:lpstr>USE BUDGETS TO BEAT THE RADICAL LEFT ON POLICY</vt:lpstr>
      <vt:lpstr>PowerPoint Presentation</vt:lpstr>
      <vt:lpstr>PowerPoint Presentation</vt:lpstr>
      <vt:lpstr>PowerPoint Presentation</vt:lpstr>
      <vt:lpstr>Budgets Win at the Local Level</vt:lpstr>
      <vt:lpstr>Don’t Let Government Steal Your Pie! </vt:lpstr>
      <vt:lpstr>Arizona DCS (Child Protective Services) Budget</vt:lpstr>
      <vt:lpstr>How to Keep Up the Momentum</vt:lpstr>
      <vt:lpstr>Be Creative</vt:lpstr>
      <vt:lpstr>How Can the Grassroots Restrain the Federal Government?</vt:lpstr>
      <vt:lpstr>Restrain the Power of the Federal Government Over States</vt:lpstr>
      <vt:lpstr>PowerPoint Presentation</vt:lpstr>
      <vt:lpstr>THANK YOU! action@ezaz.org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Run For Office?</dc:title>
  <dc:creator>Merissa hamilton</dc:creator>
  <cp:lastModifiedBy>Merissa hamilton</cp:lastModifiedBy>
  <cp:revision>43</cp:revision>
  <cp:lastPrinted>2021-06-19T01:40:16Z</cp:lastPrinted>
  <dcterms:modified xsi:type="dcterms:W3CDTF">2021-11-11T10:32:01Z</dcterms:modified>
</cp:coreProperties>
</file>